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4" r:id="rId1"/>
  </p:sldMasterIdLst>
  <p:notesMasterIdLst>
    <p:notesMasterId r:id="rId16"/>
  </p:notesMasterIdLst>
  <p:sldIdLst>
    <p:sldId id="700" r:id="rId2"/>
    <p:sldId id="680" r:id="rId3"/>
    <p:sldId id="681" r:id="rId4"/>
    <p:sldId id="682" r:id="rId5"/>
    <p:sldId id="683" r:id="rId6"/>
    <p:sldId id="684" r:id="rId7"/>
    <p:sldId id="697" r:id="rId8"/>
    <p:sldId id="698" r:id="rId9"/>
    <p:sldId id="685" r:id="rId10"/>
    <p:sldId id="693" r:id="rId11"/>
    <p:sldId id="694" r:id="rId12"/>
    <p:sldId id="695" r:id="rId13"/>
    <p:sldId id="696" r:id="rId14"/>
    <p:sldId id="686" r:id="rId15"/>
  </p:sldIdLst>
  <p:sldSz cx="9144000" cy="5143500" type="screen16x9"/>
  <p:notesSz cx="6858000" cy="9144000"/>
  <p:embeddedFontLst>
    <p:embeddedFont>
      <p:font typeface="Raleway" charset="0"/>
      <p:regular r:id="rId17"/>
      <p:bold r:id="rId18"/>
      <p:italic r:id="rId19"/>
      <p:boldItalic r:id="rId20"/>
    </p:embeddedFont>
    <p:embeddedFont>
      <p:font typeface="Calibri" pitchFamily="34" charset="0"/>
      <p:regular r:id="rId21"/>
      <p:bold r:id="rId22"/>
      <p:italic r:id="rId23"/>
      <p:boldItalic r:id="rId24"/>
    </p:embeddedFont>
    <p:embeddedFont>
      <p:font typeface="Georgia" pitchFamily="18" charset="0"/>
      <p:regular r:id="rId25"/>
      <p:bold r:id="rId26"/>
      <p:italic r:id="rId27"/>
      <p:boldItalic r:id="rId28"/>
    </p:embeddedFont>
    <p:embeddedFont>
      <p:font typeface="Calibri Light" pitchFamily="34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77" autoAdjust="0"/>
    <p:restoredTop sz="94660"/>
  </p:normalViewPr>
  <p:slideViewPr>
    <p:cSldViewPr snapToGrid="0">
      <p:cViewPr>
        <p:scale>
          <a:sx n="125" d="100"/>
          <a:sy n="125" d="100"/>
        </p:scale>
        <p:origin x="-82" y="-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149223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0170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6885479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5239742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9932119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  <a:latin typeface="Georgia" panose="02040502050405020303" pitchFamily="18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Georgia" panose="02040502050405020303" pitchFamily="18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869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Georgia" panose="02040502050405020303" pitchFamily="18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2000">
                <a:latin typeface="Georgia" panose="02040502050405020303" pitchFamily="18" charset="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800">
                <a:solidFill>
                  <a:schemeClr val="bg2"/>
                </a:solidFill>
                <a:latin typeface="Georgia" panose="02040502050405020303" pitchFamily="18" charset="0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 lang="en-US" dirty="0" smtClean="0"/>
          </a:p>
          <a:p>
            <a:pPr lvl="1"/>
            <a:endParaRPr dirty="0"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7080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6117831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806286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1377136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1173262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51141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351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019289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2917725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44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</p:sldLayoutIdLst>
  <p:hf hd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xfrm>
            <a:off x="1964175" y="1615475"/>
            <a:ext cx="6233100" cy="13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" sz="4900" b="1" dirty="0" smtClean="0">
                <a:solidFill>
                  <a:schemeClr val="bg1"/>
                </a:solidFill>
                <a:latin typeface="Raleway" panose="020B0604020202020204" charset="0"/>
              </a:rPr>
              <a:t>Natural Language Processing</a:t>
            </a:r>
            <a:r>
              <a:rPr lang="en" sz="4900" b="1" dirty="0" smtClean="0">
                <a:solidFill>
                  <a:schemeClr val="bg1"/>
                </a:solidFill>
                <a:latin typeface="Raleway" panose="020B0604020202020204" charset="0"/>
              </a:rPr>
              <a:t/>
            </a:r>
            <a:br>
              <a:rPr lang="en" sz="4900" b="1" dirty="0" smtClean="0">
                <a:solidFill>
                  <a:schemeClr val="bg1"/>
                </a:solidFill>
                <a:latin typeface="Raleway" panose="020B0604020202020204" charset="0"/>
              </a:rPr>
            </a:br>
            <a:r>
              <a:rPr lang="en-US" sz="4000" dirty="0">
                <a:solidFill>
                  <a:srgbClr val="FF0000"/>
                </a:solidFill>
              </a:rPr>
              <a:t>Bag of words </a:t>
            </a:r>
            <a:r>
              <a:rPr lang="en-US" sz="4000" dirty="0" smtClean="0">
                <a:solidFill>
                  <a:srgbClr val="FF0000"/>
                </a:solidFill>
              </a:rPr>
              <a:t/>
            </a:r>
            <a:br>
              <a:rPr lang="en-US" sz="4000" dirty="0" smtClean="0">
                <a:solidFill>
                  <a:srgbClr val="FF0000"/>
                </a:solidFill>
              </a:rPr>
            </a:br>
            <a:r>
              <a:rPr lang="en-US" sz="4000" dirty="0" smtClean="0">
                <a:solidFill>
                  <a:srgbClr val="FF0000"/>
                </a:solidFill>
              </a:rPr>
              <a:t>TF-IDF</a:t>
            </a:r>
            <a:endParaRPr sz="3900" b="1" dirty="0">
              <a:solidFill>
                <a:srgbClr val="FF0000"/>
              </a:solidFill>
              <a:latin typeface="Raleway" panose="020B0604020202020204" charset="0"/>
            </a:endParaRPr>
          </a:p>
        </p:txBody>
      </p:sp>
      <p:pic>
        <p:nvPicPr>
          <p:cNvPr id="73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775" y="615850"/>
            <a:ext cx="1252525" cy="30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2244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 fontScale="90000"/>
          </a:bodyPr>
          <a:lstStyle/>
          <a:p>
            <a:r>
              <a:rPr lang="en-IN" dirty="0"/>
              <a:t>Inverse Document Frequency 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/>
              <a:t>Document Frequency is the number of </a:t>
            </a:r>
            <a:r>
              <a:rPr lang="en-US" dirty="0" smtClean="0"/>
              <a:t>documents in </a:t>
            </a:r>
            <a:r>
              <a:rPr lang="en-US" dirty="0"/>
              <a:t>which the word occurs irrespective of how many times it has </a:t>
            </a:r>
            <a:r>
              <a:rPr lang="en-US" dirty="0" smtClean="0"/>
              <a:t>occurred </a:t>
            </a:r>
            <a:r>
              <a:rPr lang="en-US" dirty="0"/>
              <a:t>in those documents. </a:t>
            </a:r>
            <a:endParaRPr lang="en-US" dirty="0" smtClean="0"/>
          </a:p>
          <a:p>
            <a:r>
              <a:rPr lang="en-US" dirty="0" smtClean="0"/>
              <a:t>The document </a:t>
            </a:r>
            <a:r>
              <a:rPr lang="en-US" dirty="0"/>
              <a:t>frequency for the exemplar vocabulary would be: </a:t>
            </a:r>
            <a:br>
              <a:rPr lang="en-US" dirty="0"/>
            </a:b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252" y="3438089"/>
            <a:ext cx="7560000" cy="1302379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1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TFIDF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To find, Inverse </a:t>
            </a:r>
            <a:r>
              <a:rPr lang="en-US" dirty="0">
                <a:solidFill>
                  <a:schemeClr val="bg1"/>
                </a:solidFill>
              </a:rPr>
              <a:t>D</a:t>
            </a:r>
            <a:r>
              <a:rPr lang="en-US" dirty="0" smtClean="0">
                <a:solidFill>
                  <a:schemeClr val="bg1"/>
                </a:solidFill>
              </a:rPr>
              <a:t>ocument </a:t>
            </a:r>
            <a:r>
              <a:rPr lang="en-US" dirty="0">
                <a:solidFill>
                  <a:schemeClr val="bg1"/>
                </a:solidFill>
              </a:rPr>
              <a:t>F</a:t>
            </a:r>
            <a:r>
              <a:rPr lang="en-US" dirty="0" smtClean="0">
                <a:solidFill>
                  <a:schemeClr val="bg1"/>
                </a:solidFill>
              </a:rPr>
              <a:t>requency</a:t>
            </a:r>
            <a:r>
              <a:rPr lang="en-US" dirty="0">
                <a:solidFill>
                  <a:schemeClr val="bg1"/>
                </a:solidFill>
              </a:rPr>
              <a:t>, we need to put the document frequency in </a:t>
            </a:r>
            <a:r>
              <a:rPr lang="en-US" dirty="0" smtClean="0">
                <a:solidFill>
                  <a:schemeClr val="bg1"/>
                </a:solidFill>
              </a:rPr>
              <a:t>the denominator </a:t>
            </a:r>
            <a:r>
              <a:rPr lang="en-US" dirty="0">
                <a:solidFill>
                  <a:schemeClr val="bg1"/>
                </a:solidFill>
              </a:rPr>
              <a:t>while the total number of documents is the numerator.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Here</a:t>
            </a:r>
            <a:r>
              <a:rPr lang="en-US" dirty="0">
                <a:solidFill>
                  <a:schemeClr val="bg1"/>
                </a:solidFill>
              </a:rPr>
              <a:t>, the total number </a:t>
            </a:r>
            <a:r>
              <a:rPr lang="en-US" dirty="0" smtClean="0">
                <a:solidFill>
                  <a:schemeClr val="bg1"/>
                </a:solidFill>
              </a:rPr>
              <a:t>of documents </a:t>
            </a:r>
            <a:r>
              <a:rPr lang="en-US" dirty="0">
                <a:solidFill>
                  <a:schemeClr val="bg1"/>
                </a:solidFill>
              </a:rPr>
              <a:t>are 3, hence inverse document frequency becomes: 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11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956" y="3594838"/>
            <a:ext cx="7560000" cy="1227991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4543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TFIDF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Finally, the formula of TFIDF for any word W becomes: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TFIDF(W) = TF(W) * log( IDF(W) 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Here</a:t>
            </a:r>
            <a:r>
              <a:rPr lang="en-US" dirty="0">
                <a:solidFill>
                  <a:schemeClr val="bg1"/>
                </a:solidFill>
              </a:rPr>
              <a:t>, log is to the base of 10.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Now, let’s multiply the IDF values to the TF values.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Note </a:t>
            </a:r>
            <a:r>
              <a:rPr lang="en-US" dirty="0">
                <a:solidFill>
                  <a:schemeClr val="bg1"/>
                </a:solidFill>
              </a:rPr>
              <a:t>that the TF values are for each </a:t>
            </a:r>
            <a:r>
              <a:rPr lang="en-US" dirty="0" smtClean="0">
                <a:solidFill>
                  <a:schemeClr val="bg1"/>
                </a:solidFill>
              </a:rPr>
              <a:t>document while </a:t>
            </a:r>
            <a:r>
              <a:rPr lang="en-US" dirty="0">
                <a:solidFill>
                  <a:schemeClr val="bg1"/>
                </a:solidFill>
              </a:rPr>
              <a:t>the IDF values are for the whole corpus.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Hence</a:t>
            </a:r>
            <a:r>
              <a:rPr lang="en-US" dirty="0">
                <a:solidFill>
                  <a:schemeClr val="bg1"/>
                </a:solidFill>
              </a:rPr>
              <a:t>, we need to multiply the IDF values to each </a:t>
            </a:r>
            <a:r>
              <a:rPr lang="en-US" dirty="0" smtClean="0">
                <a:solidFill>
                  <a:schemeClr val="bg1"/>
                </a:solidFill>
              </a:rPr>
              <a:t>row of </a:t>
            </a:r>
            <a:r>
              <a:rPr lang="en-US" dirty="0">
                <a:solidFill>
                  <a:schemeClr val="bg1"/>
                </a:solidFill>
              </a:rPr>
              <a:t>the document vector table.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12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6011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IN" dirty="0"/>
              <a:t>TFIDF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13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0" y="923955"/>
            <a:ext cx="7560000" cy="22220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50" y="3201665"/>
            <a:ext cx="7505700" cy="1856029"/>
          </a:xfrm>
          <a:prstGeom prst="rect">
            <a:avLst/>
          </a:prstGeom>
        </p:spPr>
      </p:pic>
      <p:pic>
        <p:nvPicPr>
          <p:cNvPr id="9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64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Observations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Finally, the words have been converted to numbers.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These </a:t>
            </a:r>
            <a:r>
              <a:rPr lang="en-US" dirty="0">
                <a:solidFill>
                  <a:schemeClr val="bg1"/>
                </a:solidFill>
              </a:rPr>
              <a:t>numbers are the values of each for </a:t>
            </a:r>
            <a:r>
              <a:rPr lang="en-US" dirty="0" smtClean="0">
                <a:solidFill>
                  <a:schemeClr val="bg1"/>
                </a:solidFill>
              </a:rPr>
              <a:t>each document</a:t>
            </a:r>
            <a:r>
              <a:rPr lang="en-US" dirty="0">
                <a:solidFill>
                  <a:schemeClr val="bg1"/>
                </a:solidFill>
              </a:rPr>
              <a:t>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</a:t>
            </a:r>
            <a:r>
              <a:rPr lang="en-US" dirty="0" smtClean="0">
                <a:solidFill>
                  <a:schemeClr val="bg1"/>
                </a:solidFill>
              </a:rPr>
              <a:t>ere</a:t>
            </a:r>
            <a:r>
              <a:rPr lang="en-US" dirty="0">
                <a:solidFill>
                  <a:schemeClr val="bg1"/>
                </a:solidFill>
              </a:rPr>
              <a:t>, you can see that since we have less amount of </a:t>
            </a:r>
            <a:r>
              <a:rPr lang="en-US" dirty="0" smtClean="0">
                <a:solidFill>
                  <a:schemeClr val="bg1"/>
                </a:solidFill>
              </a:rPr>
              <a:t>data, words </a:t>
            </a:r>
            <a:r>
              <a:rPr lang="en-US" dirty="0">
                <a:solidFill>
                  <a:schemeClr val="bg1"/>
                </a:solidFill>
              </a:rPr>
              <a:t>like ‘are’ and ‘and’ </a:t>
            </a:r>
            <a:r>
              <a:rPr lang="en-US" dirty="0" smtClean="0">
                <a:solidFill>
                  <a:schemeClr val="bg1"/>
                </a:solidFill>
              </a:rPr>
              <a:t>also have </a:t>
            </a:r>
            <a:r>
              <a:rPr lang="en-US" dirty="0">
                <a:solidFill>
                  <a:schemeClr val="bg1"/>
                </a:solidFill>
              </a:rPr>
              <a:t>a high value.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But </a:t>
            </a:r>
            <a:r>
              <a:rPr lang="en-US" dirty="0">
                <a:solidFill>
                  <a:schemeClr val="bg1"/>
                </a:solidFill>
              </a:rPr>
              <a:t>as the IDF value increases, the value of that word decreases.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14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047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Bag of words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0"/>
            <a:ext cx="7505700" cy="323552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 </a:t>
            </a:r>
            <a:r>
              <a:rPr lang="en-US" b="1" dirty="0">
                <a:solidFill>
                  <a:schemeClr val="bg1"/>
                </a:solidFill>
              </a:rPr>
              <a:t>bag-of-words</a:t>
            </a:r>
            <a:r>
              <a:rPr lang="en-US" dirty="0">
                <a:solidFill>
                  <a:schemeClr val="bg1"/>
                </a:solidFill>
              </a:rPr>
              <a:t> (BOW) model is a representation that turns arbitrary text into </a:t>
            </a:r>
            <a:r>
              <a:rPr lang="en-US" b="1" dirty="0">
                <a:solidFill>
                  <a:schemeClr val="bg1"/>
                </a:solidFill>
              </a:rPr>
              <a:t>fixed-length vectors</a:t>
            </a:r>
            <a:r>
              <a:rPr lang="en-US" dirty="0">
                <a:solidFill>
                  <a:schemeClr val="bg1"/>
                </a:solidFill>
              </a:rPr>
              <a:t> by counting how many times each word appears. 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Bag </a:t>
            </a:r>
            <a:r>
              <a:rPr lang="en-US" dirty="0">
                <a:solidFill>
                  <a:schemeClr val="bg1"/>
                </a:solidFill>
              </a:rPr>
              <a:t>of words gives us two things: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1. A vocabulary of words for the corpus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2. The frequency of these words (number of times it has occurred in the whole corpus). 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2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301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3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534" y="1021159"/>
            <a:ext cx="8210550" cy="3719309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1711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How to make a bag of words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Let’s understand this with an example. Suppose we wanted to </a:t>
            </a:r>
            <a:r>
              <a:rPr lang="en-US" dirty="0" err="1">
                <a:solidFill>
                  <a:schemeClr val="bg1"/>
                </a:solidFill>
              </a:rPr>
              <a:t>vectorize</a:t>
            </a:r>
            <a:r>
              <a:rPr lang="en-US" dirty="0">
                <a:solidFill>
                  <a:schemeClr val="bg1"/>
                </a:solidFill>
              </a:rPr>
              <a:t> the following:</a:t>
            </a:r>
          </a:p>
          <a:p>
            <a:pPr lvl="1"/>
            <a:r>
              <a:rPr lang="en-US" i="1" dirty="0">
                <a:solidFill>
                  <a:schemeClr val="bg1"/>
                </a:solidFill>
              </a:rPr>
              <a:t>the cat sat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i="1" dirty="0">
                <a:solidFill>
                  <a:schemeClr val="bg1"/>
                </a:solidFill>
              </a:rPr>
              <a:t>the cat sat in the hat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i="1" dirty="0">
                <a:solidFill>
                  <a:schemeClr val="bg1"/>
                </a:solidFill>
              </a:rPr>
              <a:t>the cat with the hat</a:t>
            </a:r>
            <a:endParaRPr lang="en-US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4</a:t>
            </a:fld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48781" y="3538478"/>
            <a:ext cx="10284737" cy="877163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effectLst/>
                <a:latin typeface="Georgia" panose="02040502050405020303" pitchFamily="18" charset="0"/>
              </a:rPr>
              <a:t>We first define our </a:t>
            </a:r>
            <a:r>
              <a:rPr kumimoji="0" lang="en-US" altLang="en-US" sz="1700" b="1" i="0" u="none" strike="noStrike" cap="none" normalizeH="0" baseline="0" dirty="0" smtClean="0">
                <a:ln>
                  <a:noFill/>
                </a:ln>
                <a:effectLst/>
                <a:latin typeface="Georgia" panose="02040502050405020303" pitchFamily="18" charset="0"/>
              </a:rPr>
              <a:t>vocabulary</a:t>
            </a: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effectLst/>
                <a:latin typeface="Georgia" panose="02040502050405020303" pitchFamily="18" charset="0"/>
              </a:rPr>
              <a:t>, which is the set of all words found in our document set.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effectLst/>
                <a:latin typeface="Georgia" panose="02040502050405020303" pitchFamily="18" charset="0"/>
              </a:rPr>
              <a:t>The only words that are found in the 3 documents above are: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 smtClean="0">
                <a:ln>
                  <a:noFill/>
                </a:ln>
                <a:effectLst/>
                <a:latin typeface="Georgia" panose="02040502050405020303" pitchFamily="18" charset="0"/>
              </a:rPr>
              <a:t>the, cat, sat, in, the, hat, and with. </a:t>
            </a:r>
          </a:p>
        </p:txBody>
      </p:sp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943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Count the words and make vectors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5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170" name="Picture 2" descr="https://miro.medium.com/max/768/1*3IACMnNpwVlCl8kSTJocP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50" y="1399392"/>
            <a:ext cx="731520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/>
          <p:cNvSpPr>
            <a:spLocks noChangeArrowheads="1"/>
          </p:cNvSpPr>
          <p:nvPr/>
        </p:nvSpPr>
        <p:spPr bwMode="auto">
          <a:xfrm rot="10800000" flipV="1">
            <a:off x="819150" y="3214631"/>
            <a:ext cx="7307239" cy="923330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the cat sat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: 		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[1, 1, 1, 0, 0, 0]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the cat sat in the hat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: 	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[2, 1, 1, 1, 1, 0]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the cat with the hat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: 	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[2, 1, 0, 0, 1, 1]</a:t>
            </a:r>
            <a:endParaRPr kumimoji="0" lang="en-US" altLang="en-US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</p:txBody>
      </p:sp>
      <p:pic>
        <p:nvPicPr>
          <p:cNvPr id="9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27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Limitation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Notice that we lose contextual information, e.g. where in the document the word appeared, when we use BOW.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It’s </a:t>
            </a:r>
            <a:r>
              <a:rPr lang="en-US" dirty="0">
                <a:solidFill>
                  <a:schemeClr val="bg1"/>
                </a:solidFill>
              </a:rPr>
              <a:t>like a literal </a:t>
            </a:r>
            <a:r>
              <a:rPr lang="en-US" b="1" dirty="0">
                <a:solidFill>
                  <a:schemeClr val="bg1"/>
                </a:solidFill>
              </a:rPr>
              <a:t>bag</a:t>
            </a:r>
            <a:r>
              <a:rPr lang="en-US" dirty="0">
                <a:solidFill>
                  <a:schemeClr val="bg1"/>
                </a:solidFill>
              </a:rPr>
              <a:t>-of-words: it only tells you </a:t>
            </a:r>
            <a:r>
              <a:rPr lang="en-US" i="1" dirty="0">
                <a:solidFill>
                  <a:schemeClr val="bg1"/>
                </a:solidFill>
              </a:rPr>
              <a:t>what</a:t>
            </a:r>
            <a:r>
              <a:rPr lang="en-US" dirty="0">
                <a:solidFill>
                  <a:schemeClr val="bg1"/>
                </a:solidFill>
              </a:rPr>
              <a:t> words occur in the document, not </a:t>
            </a:r>
            <a:r>
              <a:rPr lang="en-US" i="1" dirty="0">
                <a:solidFill>
                  <a:schemeClr val="bg1"/>
                </a:solidFill>
              </a:rPr>
              <a:t>where</a:t>
            </a:r>
            <a:r>
              <a:rPr lang="en-US" dirty="0">
                <a:solidFill>
                  <a:schemeClr val="bg1"/>
                </a:solidFill>
              </a:rPr>
              <a:t> they occurred.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6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55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73620" y="1746100"/>
            <a:ext cx="5792564" cy="16461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TFIDF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7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5724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Dataset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Document 1: </a:t>
            </a:r>
            <a:r>
              <a:rPr lang="en-US" i="1" dirty="0" err="1">
                <a:solidFill>
                  <a:schemeClr val="bg1"/>
                </a:solidFill>
              </a:rPr>
              <a:t>Aman</a:t>
            </a:r>
            <a:r>
              <a:rPr lang="en-US" i="1" dirty="0">
                <a:solidFill>
                  <a:schemeClr val="bg1"/>
                </a:solidFill>
              </a:rPr>
              <a:t> and Anil are stressed</a:t>
            </a:r>
            <a:br>
              <a:rPr lang="en-US" i="1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Document 2: </a:t>
            </a:r>
            <a:r>
              <a:rPr lang="en-US" i="1" dirty="0" err="1">
                <a:solidFill>
                  <a:schemeClr val="bg1"/>
                </a:solidFill>
              </a:rPr>
              <a:t>Aman</a:t>
            </a:r>
            <a:r>
              <a:rPr lang="en-US" i="1" dirty="0">
                <a:solidFill>
                  <a:schemeClr val="bg1"/>
                </a:solidFill>
              </a:rPr>
              <a:t> went to a therapist</a:t>
            </a:r>
            <a:br>
              <a:rPr lang="en-US" i="1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Document 3: </a:t>
            </a:r>
            <a:r>
              <a:rPr lang="en-US" i="1" dirty="0">
                <a:solidFill>
                  <a:schemeClr val="bg1"/>
                </a:solidFill>
              </a:rPr>
              <a:t>Anil went to download a health </a:t>
            </a:r>
            <a:r>
              <a:rPr lang="en-US" i="1" dirty="0" err="1">
                <a:solidFill>
                  <a:schemeClr val="bg1"/>
                </a:solidFill>
              </a:rPr>
              <a:t>chatbot</a:t>
            </a:r>
            <a:r>
              <a:rPr lang="en-US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8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547" y="2707500"/>
            <a:ext cx="7560000" cy="2436000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787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Term Frequency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144294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Term frequency is the frequency of a word in one document. Term frequency can easily be found </a:t>
            </a:r>
            <a:r>
              <a:rPr lang="en-US" dirty="0" smtClean="0">
                <a:solidFill>
                  <a:schemeClr val="bg1"/>
                </a:solidFill>
              </a:rPr>
              <a:t>from the </a:t>
            </a:r>
            <a:r>
              <a:rPr lang="en-US" dirty="0">
                <a:solidFill>
                  <a:schemeClr val="bg1"/>
                </a:solidFill>
              </a:rPr>
              <a:t>document vector table as in that table we mention the frequency of each word of the </a:t>
            </a:r>
            <a:r>
              <a:rPr lang="en-US" dirty="0" smtClean="0">
                <a:solidFill>
                  <a:schemeClr val="bg1"/>
                </a:solidFill>
              </a:rPr>
              <a:t>vocabulary in </a:t>
            </a:r>
            <a:r>
              <a:rPr lang="en-US" dirty="0">
                <a:solidFill>
                  <a:schemeClr val="bg1"/>
                </a:solidFill>
              </a:rPr>
              <a:t>each document.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9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028" y="2849931"/>
            <a:ext cx="6477943" cy="2087337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266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3418</TotalTime>
  <Words>310</Words>
  <Application>Microsoft Office PowerPoint</Application>
  <PresentationFormat>On-screen Show (16:9)</PresentationFormat>
  <Paragraphs>56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Raleway</vt:lpstr>
      <vt:lpstr>Calibri</vt:lpstr>
      <vt:lpstr>Georgia</vt:lpstr>
      <vt:lpstr>Calibri Light</vt:lpstr>
      <vt:lpstr>Retrospect</vt:lpstr>
      <vt:lpstr>Natural Language Processing Bag of words  TF-IDF</vt:lpstr>
      <vt:lpstr>Bag of words </vt:lpstr>
      <vt:lpstr>PowerPoint Presentation</vt:lpstr>
      <vt:lpstr>How to make a bag of words</vt:lpstr>
      <vt:lpstr>Count the words and make vectors </vt:lpstr>
      <vt:lpstr>Limitation</vt:lpstr>
      <vt:lpstr>TFIDF</vt:lpstr>
      <vt:lpstr>Dataset </vt:lpstr>
      <vt:lpstr>Term Frequency </vt:lpstr>
      <vt:lpstr>Inverse Document Frequency  </vt:lpstr>
      <vt:lpstr>TFIDF </vt:lpstr>
      <vt:lpstr>TFIDF </vt:lpstr>
      <vt:lpstr>TFIDF </vt:lpstr>
      <vt:lpstr>Observations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  For CBSE Teachers</dc:title>
  <dc:creator>Sandeep Saini</dc:creator>
  <cp:lastModifiedBy>Windows User</cp:lastModifiedBy>
  <cp:revision>219</cp:revision>
  <dcterms:modified xsi:type="dcterms:W3CDTF">2022-05-26T16:28:53Z</dcterms:modified>
</cp:coreProperties>
</file>